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3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41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6E8B50-C817-4374-89DB-F4B7F6BB1BC7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82AFBE-0C17-43A6-8BE2-F01F1FE97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January 31,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TISK, No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HW Check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12-6: Exponential Functions part 1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Ch 12 HW Packet #2, §12-6 problems</a:t>
            </a:r>
            <a:br>
              <a:rPr lang="en-US" dirty="0" smtClean="0"/>
            </a:br>
            <a:r>
              <a:rPr lang="en-US" dirty="0" smtClean="0"/>
              <a:t>(We will also work on these problems tomorrow.)</a:t>
            </a:r>
          </a:p>
          <a:p>
            <a:r>
              <a:rPr lang="en-US" dirty="0" smtClean="0"/>
              <a:t>TISK Problems</a:t>
            </a:r>
          </a:p>
          <a:p>
            <a:pPr marL="541782" indent="-514350">
              <a:buAutoNum type="arabicPeriod"/>
            </a:pPr>
            <a:r>
              <a:rPr lang="en-US" dirty="0" smtClean="0"/>
              <a:t>Write an equation in slope-intercept form for a line that passes through the points (-2, 1) and (4, 7).</a:t>
            </a:r>
          </a:p>
          <a:p>
            <a:pPr marL="541782" indent="-514350">
              <a:buAutoNum type="arabicPeriod"/>
            </a:pPr>
            <a:r>
              <a:rPr lang="en-US" dirty="0" smtClean="0"/>
              <a:t>Miss </a:t>
            </a:r>
            <a:r>
              <a:rPr lang="en-US" dirty="0" err="1" smtClean="0"/>
              <a:t>Wiltjer</a:t>
            </a:r>
            <a:r>
              <a:rPr lang="en-US" dirty="0" smtClean="0"/>
              <a:t> places the names of 28 students in a hat. Twelve of the names are girls and the rest are boys.  Find the probability of choosing a boys’ name then a girls’ name if she doesn’t replace the first name drawn.</a:t>
            </a:r>
          </a:p>
          <a:p>
            <a:pPr marL="541782" indent="-514350">
              <a:buAutoNum type="arabicPeriod"/>
            </a:pPr>
            <a:r>
              <a:rPr lang="en-US" dirty="0" smtClean="0"/>
              <a:t>Write and solve a proportion: </a:t>
            </a:r>
            <a:br>
              <a:rPr lang="en-US" dirty="0" smtClean="0"/>
            </a:br>
            <a:r>
              <a:rPr lang="en-US" dirty="0" smtClean="0"/>
              <a:t>Eighteen is what percent of 40?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 how can you tell which one of the graphs it is?</a:t>
            </a:r>
          </a:p>
          <a:p>
            <a:pPr lvl="1"/>
            <a:r>
              <a:rPr lang="en-US" dirty="0" smtClean="0"/>
              <a:t>Make a table of values and graph it!</a:t>
            </a:r>
          </a:p>
          <a:p>
            <a:pPr lvl="1"/>
            <a:r>
              <a:rPr lang="en-US" dirty="0" smtClean="0"/>
              <a:t>(We’ll do these on the board together.)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43288"/>
              </p:ext>
            </p:extLst>
          </p:nvPr>
        </p:nvGraphicFramePr>
        <p:xfrm>
          <a:off x="27431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6388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63246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2743200"/>
                <a:ext cx="2289601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228960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40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 how can you tell which one of the graphs it is?</a:t>
            </a:r>
          </a:p>
          <a:p>
            <a:pPr lvl="1"/>
            <a:r>
              <a:rPr lang="en-US" dirty="0" smtClean="0"/>
              <a:t>Make a table of values and graph it!</a:t>
            </a:r>
          </a:p>
          <a:p>
            <a:pPr lvl="1"/>
            <a:r>
              <a:rPr lang="en-US" dirty="0" smtClean="0"/>
              <a:t>(We’ll do these on the board together.)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89718"/>
              </p:ext>
            </p:extLst>
          </p:nvPr>
        </p:nvGraphicFramePr>
        <p:xfrm>
          <a:off x="27431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6388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63246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667000"/>
                <a:ext cx="2701637" cy="11104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67000"/>
                <a:ext cx="2701637" cy="11104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1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 how can you tell which one of the graphs it is?</a:t>
            </a:r>
          </a:p>
          <a:p>
            <a:pPr lvl="1"/>
            <a:r>
              <a:rPr lang="en-US" dirty="0" smtClean="0"/>
              <a:t>Make a table of values and graph it!</a:t>
            </a:r>
          </a:p>
          <a:p>
            <a:pPr lvl="1"/>
            <a:r>
              <a:rPr lang="en-US" dirty="0" smtClean="0"/>
              <a:t>(We’ll do these on the board together.)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89718"/>
              </p:ext>
            </p:extLst>
          </p:nvPr>
        </p:nvGraphicFramePr>
        <p:xfrm>
          <a:off x="27431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6388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30480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43200"/>
                <a:ext cx="2969338" cy="11104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=−4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3200"/>
                <a:ext cx="2969338" cy="11104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1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 how can you tell which one of the graphs it is?</a:t>
            </a:r>
          </a:p>
          <a:p>
            <a:pPr lvl="1"/>
            <a:r>
              <a:rPr lang="en-US" dirty="0" smtClean="0"/>
              <a:t>Make a table of values and graph it!</a:t>
            </a:r>
          </a:p>
          <a:p>
            <a:pPr lvl="1"/>
            <a:r>
              <a:rPr lang="en-US" dirty="0" smtClean="0"/>
              <a:t>(We’ll do these on the board together.)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89718"/>
              </p:ext>
            </p:extLst>
          </p:nvPr>
        </p:nvGraphicFramePr>
        <p:xfrm>
          <a:off x="27431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6388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44958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700" y="2743200"/>
                <a:ext cx="2617127" cy="8989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" y="2743200"/>
                <a:ext cx="2617127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1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Ch12 Quiz 1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745992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7D</a:t>
            </a:r>
          </a:p>
          <a:p>
            <a:pPr lvl="1"/>
            <a:r>
              <a:rPr lang="en-US" dirty="0" smtClean="0"/>
              <a:t>Class Average: 81.5%</a:t>
            </a:r>
          </a:p>
          <a:p>
            <a:pPr lvl="1"/>
            <a:r>
              <a:rPr lang="en-US" dirty="0" smtClean="0"/>
              <a:t>Class Median: 83.8%</a:t>
            </a:r>
          </a:p>
          <a:p>
            <a:pPr lvl="1"/>
            <a:r>
              <a:rPr lang="en-US" dirty="0" smtClean="0"/>
              <a:t>High Score: 100%</a:t>
            </a:r>
          </a:p>
          <a:p>
            <a:pPr lvl="1"/>
            <a:r>
              <a:rPr lang="en-US" dirty="0" smtClean="0"/>
              <a:t>Low Score: 31%</a:t>
            </a:r>
          </a:p>
          <a:p>
            <a:r>
              <a:rPr lang="en-US" dirty="0" smtClean="0"/>
              <a:t>7B</a:t>
            </a:r>
          </a:p>
          <a:p>
            <a:pPr lvl="1"/>
            <a:r>
              <a:rPr lang="en-US" dirty="0" smtClean="0"/>
              <a:t>Class Average: 83.4%</a:t>
            </a:r>
          </a:p>
          <a:p>
            <a:pPr lvl="1"/>
            <a:r>
              <a:rPr lang="en-US" dirty="0" smtClean="0"/>
              <a:t>Class Median: 88.1%</a:t>
            </a:r>
          </a:p>
          <a:p>
            <a:pPr lvl="1"/>
            <a:r>
              <a:rPr lang="en-US" dirty="0" smtClean="0"/>
              <a:t>High Score: 100%</a:t>
            </a:r>
          </a:p>
          <a:p>
            <a:pPr lvl="1"/>
            <a:r>
              <a:rPr lang="en-US" dirty="0" smtClean="0"/>
              <a:t>Low Score: 49%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6500" y="2997150"/>
            <a:ext cx="4114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0099FF"/>
              </a:buClr>
              <a:buSzPct val="80000"/>
              <a:buFont typeface="Wingdings 2"/>
              <a:buChar char=""/>
            </a:pPr>
            <a:r>
              <a:rPr lang="en-US" sz="3200" dirty="0">
                <a:solidFill>
                  <a:srgbClr val="000000"/>
                </a:solidFill>
              </a:rPr>
              <a:t>7C</a:t>
            </a:r>
          </a:p>
          <a:p>
            <a:pPr marL="640080" lvl="1" indent="-237744">
              <a:spcBef>
                <a:spcPts val="550"/>
              </a:spcBef>
              <a:buClr>
                <a:srgbClr val="0099FF"/>
              </a:buClr>
              <a:buFont typeface="Verdana"/>
              <a:buChar char="◦"/>
            </a:pPr>
            <a:r>
              <a:rPr lang="en-US" sz="2800" dirty="0">
                <a:solidFill>
                  <a:srgbClr val="000000"/>
                </a:solidFill>
              </a:rPr>
              <a:t>Class </a:t>
            </a:r>
            <a:r>
              <a:rPr lang="en-US" sz="2800" dirty="0" smtClean="0">
                <a:solidFill>
                  <a:srgbClr val="000000"/>
                </a:solidFill>
              </a:rPr>
              <a:t>Average: 80.2%</a:t>
            </a:r>
            <a:endParaRPr lang="en-US" sz="2800" dirty="0">
              <a:solidFill>
                <a:srgbClr val="000000"/>
              </a:solidFill>
            </a:endParaRPr>
          </a:p>
          <a:p>
            <a:pPr marL="640080" lvl="1" indent="-237744">
              <a:spcBef>
                <a:spcPts val="550"/>
              </a:spcBef>
              <a:buClr>
                <a:srgbClr val="0099FF"/>
              </a:buClr>
              <a:buFont typeface="Verdana"/>
              <a:buChar char="◦"/>
            </a:pPr>
            <a:r>
              <a:rPr lang="en-US" sz="2800" dirty="0">
                <a:solidFill>
                  <a:srgbClr val="000000"/>
                </a:solidFill>
              </a:rPr>
              <a:t>Class Median: </a:t>
            </a:r>
            <a:r>
              <a:rPr lang="en-US" sz="2800" dirty="0" smtClean="0">
                <a:solidFill>
                  <a:srgbClr val="000000"/>
                </a:solidFill>
              </a:rPr>
              <a:t>84.2%</a:t>
            </a:r>
            <a:endParaRPr lang="en-US" sz="2800" dirty="0">
              <a:solidFill>
                <a:srgbClr val="000000"/>
              </a:solidFill>
            </a:endParaRPr>
          </a:p>
          <a:p>
            <a:pPr marL="640080" lvl="1" indent="-237744">
              <a:spcBef>
                <a:spcPts val="550"/>
              </a:spcBef>
              <a:buClr>
                <a:srgbClr val="0099FF"/>
              </a:buClr>
              <a:buFont typeface="Verdana"/>
              <a:buChar char="◦"/>
            </a:pPr>
            <a:r>
              <a:rPr lang="en-US" sz="2800" dirty="0">
                <a:solidFill>
                  <a:srgbClr val="000000"/>
                </a:solidFill>
              </a:rPr>
              <a:t>High Score: </a:t>
            </a:r>
            <a:r>
              <a:rPr lang="en-US" sz="2800" dirty="0" smtClean="0">
                <a:solidFill>
                  <a:srgbClr val="000000"/>
                </a:solidFill>
              </a:rPr>
              <a:t>100%</a:t>
            </a:r>
            <a:endParaRPr lang="en-US" sz="2800" dirty="0">
              <a:solidFill>
                <a:srgbClr val="000000"/>
              </a:solidFill>
            </a:endParaRPr>
          </a:p>
          <a:p>
            <a:pPr marL="640080" lvl="1" indent="-237744">
              <a:spcBef>
                <a:spcPts val="550"/>
              </a:spcBef>
              <a:buClr>
                <a:srgbClr val="0099FF"/>
              </a:buClr>
              <a:buFont typeface="Verdana"/>
              <a:buChar char="◦"/>
            </a:pPr>
            <a:r>
              <a:rPr lang="en-US" sz="2800" dirty="0">
                <a:solidFill>
                  <a:srgbClr val="000000"/>
                </a:solidFill>
              </a:rPr>
              <a:t>Low Score: </a:t>
            </a:r>
            <a:r>
              <a:rPr lang="en-US" sz="2800" dirty="0" smtClean="0">
                <a:solidFill>
                  <a:srgbClr val="000000"/>
                </a:solidFill>
              </a:rPr>
              <a:t>41%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96646" indent="-514350">
                  <a:buFont typeface="+mj-lt"/>
                  <a:buAutoNum type="arabicPeriod" startAt="13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13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b="0" dirty="0" smtClean="0"/>
              </a:p>
              <a:p>
                <a:pPr marL="596646" indent="-514350">
                  <a:buFont typeface="+mj-lt"/>
                  <a:buAutoNum type="arabicPeriod" startAt="13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13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13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=400+15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=505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13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=1200−45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=525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0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§12-6 Exponential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type of function is called an </a:t>
            </a:r>
            <a:r>
              <a:rPr lang="en-US" b="1" i="1" dirty="0" smtClean="0"/>
              <a:t>exponential function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Exponential functions either get </a:t>
            </a:r>
            <a:r>
              <a:rPr lang="en-US" i="1" dirty="0" smtClean="0"/>
              <a:t>really big, really fast</a:t>
            </a:r>
            <a:r>
              <a:rPr lang="en-US" dirty="0" smtClean="0"/>
              <a:t> or they get </a:t>
            </a:r>
            <a:r>
              <a:rPr lang="en-US" i="1" dirty="0" smtClean="0"/>
              <a:t>really small, really fast</a:t>
            </a:r>
            <a:endParaRPr lang="en-US" dirty="0" smtClean="0"/>
          </a:p>
          <a:p>
            <a:r>
              <a:rPr lang="en-US" dirty="0" smtClean="0"/>
              <a:t>How can you tell if a function is exponential?</a:t>
            </a:r>
          </a:p>
          <a:p>
            <a:pPr lvl="1"/>
            <a:r>
              <a:rPr lang="en-US" dirty="0" smtClean="0"/>
              <a:t>Look at its graph.</a:t>
            </a:r>
          </a:p>
          <a:p>
            <a:pPr lvl="1"/>
            <a:r>
              <a:rPr lang="en-US" dirty="0" smtClean="0"/>
              <a:t>Look at its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§12-6 Exponential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Equations that are exponential use the following rule: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𝑝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lvl="2"/>
                <a:r>
                  <a:rPr lang="en-US" sz="3200" i="1" dirty="0" smtClean="0"/>
                  <a:t>x</a:t>
                </a:r>
                <a:r>
                  <a:rPr lang="en-US" sz="3200" dirty="0" smtClean="0"/>
                  <a:t> has to be in the </a:t>
                </a:r>
                <a:r>
                  <a:rPr lang="en-US" sz="3200" b="1" u="sng" dirty="0" smtClean="0"/>
                  <a:t>exponent</a:t>
                </a:r>
                <a:r>
                  <a:rPr lang="en-US" sz="3200" dirty="0" smtClean="0"/>
                  <a:t>!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3200" dirty="0" smtClean="0"/>
                  <a:t> are numbers and </a:t>
                </a:r>
                <a:endParaRPr lang="en-US" sz="3200" dirty="0" smtClean="0"/>
              </a:p>
              <a:p>
                <a:pPr lvl="3"/>
                <a:r>
                  <a:rPr lang="en-US" sz="2800" i="1" dirty="0" smtClean="0"/>
                  <a:t>a</a:t>
                </a:r>
                <a:r>
                  <a:rPr lang="en-US" sz="2800" dirty="0" smtClean="0"/>
                  <a:t> </a:t>
                </a:r>
                <a:r>
                  <a:rPr lang="en-US" sz="2800" dirty="0" smtClean="0"/>
                  <a:t>is </a:t>
                </a:r>
                <a:r>
                  <a:rPr lang="en-US" sz="2800" dirty="0" smtClean="0"/>
                  <a:t>greater than 0 (and not equal to 1)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69" t="-2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71600"/>
          </a:xfrm>
        </p:spPr>
        <p:txBody>
          <a:bodyPr/>
          <a:lstStyle/>
          <a:p>
            <a:r>
              <a:rPr lang="en-US" dirty="0" smtClean="0"/>
              <a:t>Exponential functions can look like one of the following graphs: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72506"/>
              </p:ext>
            </p:extLst>
          </p:nvPr>
        </p:nvGraphicFramePr>
        <p:xfrm>
          <a:off x="21335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0292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45085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476500" y="2438400"/>
            <a:ext cx="2222500" cy="1989754"/>
          </a:xfrm>
          <a:custGeom>
            <a:avLst/>
            <a:gdLst>
              <a:gd name="connsiteX0" fmla="*/ 0 w 2222500"/>
              <a:gd name="connsiteY0" fmla="*/ 1981200 h 1989754"/>
              <a:gd name="connsiteX1" fmla="*/ 736600 w 2222500"/>
              <a:gd name="connsiteY1" fmla="*/ 1981200 h 1989754"/>
              <a:gd name="connsiteX2" fmla="*/ 1473200 w 2222500"/>
              <a:gd name="connsiteY2" fmla="*/ 1892300 h 1989754"/>
              <a:gd name="connsiteX3" fmla="*/ 1816100 w 2222500"/>
              <a:gd name="connsiteY3" fmla="*/ 1587500 h 1989754"/>
              <a:gd name="connsiteX4" fmla="*/ 2120900 w 2222500"/>
              <a:gd name="connsiteY4" fmla="*/ 774700 h 1989754"/>
              <a:gd name="connsiteX5" fmla="*/ 2222500 w 2222500"/>
              <a:gd name="connsiteY5" fmla="*/ 0 h 1989754"/>
              <a:gd name="connsiteX6" fmla="*/ 2222500 w 2222500"/>
              <a:gd name="connsiteY6" fmla="*/ 0 h 1989754"/>
              <a:gd name="connsiteX7" fmla="*/ 2222500 w 2222500"/>
              <a:gd name="connsiteY7" fmla="*/ 0 h 19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500" h="1989754">
                <a:moveTo>
                  <a:pt x="0" y="1981200"/>
                </a:moveTo>
                <a:cubicBezTo>
                  <a:pt x="245533" y="1988608"/>
                  <a:pt x="491067" y="1996017"/>
                  <a:pt x="736600" y="1981200"/>
                </a:cubicBezTo>
                <a:cubicBezTo>
                  <a:pt x="982133" y="1966383"/>
                  <a:pt x="1293283" y="1957917"/>
                  <a:pt x="1473200" y="1892300"/>
                </a:cubicBezTo>
                <a:cubicBezTo>
                  <a:pt x="1653117" y="1826683"/>
                  <a:pt x="1708150" y="1773767"/>
                  <a:pt x="1816100" y="1587500"/>
                </a:cubicBezTo>
                <a:cubicBezTo>
                  <a:pt x="1924050" y="1401233"/>
                  <a:pt x="2053167" y="1039283"/>
                  <a:pt x="2120900" y="774700"/>
                </a:cubicBezTo>
                <a:cubicBezTo>
                  <a:pt x="2188633" y="510117"/>
                  <a:pt x="2222500" y="0"/>
                  <a:pt x="2222500" y="0"/>
                </a:cubicBezTo>
                <a:lnTo>
                  <a:pt x="2222500" y="0"/>
                </a:lnTo>
                <a:lnTo>
                  <a:pt x="2222500" y="0"/>
                </a:lnTo>
              </a:path>
            </a:pathLst>
          </a:custGeom>
          <a:noFill/>
          <a:ln w="38100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71600"/>
          </a:xfrm>
        </p:spPr>
        <p:txBody>
          <a:bodyPr/>
          <a:lstStyle/>
          <a:p>
            <a:r>
              <a:rPr lang="en-US" dirty="0" smtClean="0"/>
              <a:t>Exponential functions can look like one of the following graphs: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36168"/>
              </p:ext>
            </p:extLst>
          </p:nvPr>
        </p:nvGraphicFramePr>
        <p:xfrm>
          <a:off x="21335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0292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44958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 rot="10800000">
            <a:off x="5334000" y="4572000"/>
            <a:ext cx="2222500" cy="1989754"/>
          </a:xfrm>
          <a:custGeom>
            <a:avLst/>
            <a:gdLst>
              <a:gd name="connsiteX0" fmla="*/ 0 w 2222500"/>
              <a:gd name="connsiteY0" fmla="*/ 1981200 h 1989754"/>
              <a:gd name="connsiteX1" fmla="*/ 736600 w 2222500"/>
              <a:gd name="connsiteY1" fmla="*/ 1981200 h 1989754"/>
              <a:gd name="connsiteX2" fmla="*/ 1473200 w 2222500"/>
              <a:gd name="connsiteY2" fmla="*/ 1892300 h 1989754"/>
              <a:gd name="connsiteX3" fmla="*/ 1816100 w 2222500"/>
              <a:gd name="connsiteY3" fmla="*/ 1587500 h 1989754"/>
              <a:gd name="connsiteX4" fmla="*/ 2120900 w 2222500"/>
              <a:gd name="connsiteY4" fmla="*/ 774700 h 1989754"/>
              <a:gd name="connsiteX5" fmla="*/ 2222500 w 2222500"/>
              <a:gd name="connsiteY5" fmla="*/ 0 h 1989754"/>
              <a:gd name="connsiteX6" fmla="*/ 2222500 w 2222500"/>
              <a:gd name="connsiteY6" fmla="*/ 0 h 1989754"/>
              <a:gd name="connsiteX7" fmla="*/ 2222500 w 2222500"/>
              <a:gd name="connsiteY7" fmla="*/ 0 h 19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500" h="1989754">
                <a:moveTo>
                  <a:pt x="0" y="1981200"/>
                </a:moveTo>
                <a:cubicBezTo>
                  <a:pt x="245533" y="1988608"/>
                  <a:pt x="491067" y="1996017"/>
                  <a:pt x="736600" y="1981200"/>
                </a:cubicBezTo>
                <a:cubicBezTo>
                  <a:pt x="982133" y="1966383"/>
                  <a:pt x="1293283" y="1957917"/>
                  <a:pt x="1473200" y="1892300"/>
                </a:cubicBezTo>
                <a:cubicBezTo>
                  <a:pt x="1653117" y="1826683"/>
                  <a:pt x="1708150" y="1773767"/>
                  <a:pt x="1816100" y="1587500"/>
                </a:cubicBezTo>
                <a:cubicBezTo>
                  <a:pt x="1924050" y="1401233"/>
                  <a:pt x="2053167" y="1039283"/>
                  <a:pt x="2120900" y="774700"/>
                </a:cubicBezTo>
                <a:cubicBezTo>
                  <a:pt x="2188633" y="510117"/>
                  <a:pt x="2222500" y="0"/>
                  <a:pt x="2222500" y="0"/>
                </a:cubicBezTo>
                <a:lnTo>
                  <a:pt x="2222500" y="0"/>
                </a:lnTo>
                <a:lnTo>
                  <a:pt x="2222500" y="0"/>
                </a:lnTo>
              </a:path>
            </a:pathLst>
          </a:custGeom>
          <a:noFill/>
          <a:ln w="38100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9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71600"/>
          </a:xfrm>
        </p:spPr>
        <p:txBody>
          <a:bodyPr/>
          <a:lstStyle/>
          <a:p>
            <a:r>
              <a:rPr lang="en-US" dirty="0" smtClean="0"/>
              <a:t>Exponential functions can look like one of the following graphs: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36168"/>
              </p:ext>
            </p:extLst>
          </p:nvPr>
        </p:nvGraphicFramePr>
        <p:xfrm>
          <a:off x="21335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0292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4478954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 flipH="1">
            <a:off x="5245100" y="2429846"/>
            <a:ext cx="2222500" cy="1989754"/>
          </a:xfrm>
          <a:custGeom>
            <a:avLst/>
            <a:gdLst>
              <a:gd name="connsiteX0" fmla="*/ 0 w 2222500"/>
              <a:gd name="connsiteY0" fmla="*/ 1981200 h 1989754"/>
              <a:gd name="connsiteX1" fmla="*/ 736600 w 2222500"/>
              <a:gd name="connsiteY1" fmla="*/ 1981200 h 1989754"/>
              <a:gd name="connsiteX2" fmla="*/ 1473200 w 2222500"/>
              <a:gd name="connsiteY2" fmla="*/ 1892300 h 1989754"/>
              <a:gd name="connsiteX3" fmla="*/ 1816100 w 2222500"/>
              <a:gd name="connsiteY3" fmla="*/ 1587500 h 1989754"/>
              <a:gd name="connsiteX4" fmla="*/ 2120900 w 2222500"/>
              <a:gd name="connsiteY4" fmla="*/ 774700 h 1989754"/>
              <a:gd name="connsiteX5" fmla="*/ 2222500 w 2222500"/>
              <a:gd name="connsiteY5" fmla="*/ 0 h 1989754"/>
              <a:gd name="connsiteX6" fmla="*/ 2222500 w 2222500"/>
              <a:gd name="connsiteY6" fmla="*/ 0 h 1989754"/>
              <a:gd name="connsiteX7" fmla="*/ 2222500 w 2222500"/>
              <a:gd name="connsiteY7" fmla="*/ 0 h 19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500" h="1989754">
                <a:moveTo>
                  <a:pt x="0" y="1981200"/>
                </a:moveTo>
                <a:cubicBezTo>
                  <a:pt x="245533" y="1988608"/>
                  <a:pt x="491067" y="1996017"/>
                  <a:pt x="736600" y="1981200"/>
                </a:cubicBezTo>
                <a:cubicBezTo>
                  <a:pt x="982133" y="1966383"/>
                  <a:pt x="1293283" y="1957917"/>
                  <a:pt x="1473200" y="1892300"/>
                </a:cubicBezTo>
                <a:cubicBezTo>
                  <a:pt x="1653117" y="1826683"/>
                  <a:pt x="1708150" y="1773767"/>
                  <a:pt x="1816100" y="1587500"/>
                </a:cubicBezTo>
                <a:cubicBezTo>
                  <a:pt x="1924050" y="1401233"/>
                  <a:pt x="2053167" y="1039283"/>
                  <a:pt x="2120900" y="774700"/>
                </a:cubicBezTo>
                <a:cubicBezTo>
                  <a:pt x="2188633" y="510117"/>
                  <a:pt x="2222500" y="0"/>
                  <a:pt x="2222500" y="0"/>
                </a:cubicBezTo>
                <a:lnTo>
                  <a:pt x="2222500" y="0"/>
                </a:lnTo>
                <a:lnTo>
                  <a:pt x="2222500" y="0"/>
                </a:lnTo>
              </a:path>
            </a:pathLst>
          </a:custGeom>
          <a:noFill/>
          <a:ln w="38100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9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71600"/>
          </a:xfrm>
        </p:spPr>
        <p:txBody>
          <a:bodyPr/>
          <a:lstStyle/>
          <a:p>
            <a:r>
              <a:rPr lang="en-US" dirty="0" smtClean="0"/>
              <a:t>Exponential functions can look like one of the following graphs: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36168"/>
              </p:ext>
            </p:extLst>
          </p:nvPr>
        </p:nvGraphicFramePr>
        <p:xfrm>
          <a:off x="2133592" y="2667000"/>
          <a:ext cx="617220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  <a:gridCol w="363071"/>
              </a:tblGrid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6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029200" y="2514600"/>
            <a:ext cx="0" cy="4343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4495800"/>
            <a:ext cx="67056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 flipV="1">
            <a:off x="2476500" y="4639646"/>
            <a:ext cx="2222500" cy="1989754"/>
          </a:xfrm>
          <a:custGeom>
            <a:avLst/>
            <a:gdLst>
              <a:gd name="connsiteX0" fmla="*/ 0 w 2222500"/>
              <a:gd name="connsiteY0" fmla="*/ 1981200 h 1989754"/>
              <a:gd name="connsiteX1" fmla="*/ 736600 w 2222500"/>
              <a:gd name="connsiteY1" fmla="*/ 1981200 h 1989754"/>
              <a:gd name="connsiteX2" fmla="*/ 1473200 w 2222500"/>
              <a:gd name="connsiteY2" fmla="*/ 1892300 h 1989754"/>
              <a:gd name="connsiteX3" fmla="*/ 1816100 w 2222500"/>
              <a:gd name="connsiteY3" fmla="*/ 1587500 h 1989754"/>
              <a:gd name="connsiteX4" fmla="*/ 2120900 w 2222500"/>
              <a:gd name="connsiteY4" fmla="*/ 774700 h 1989754"/>
              <a:gd name="connsiteX5" fmla="*/ 2222500 w 2222500"/>
              <a:gd name="connsiteY5" fmla="*/ 0 h 1989754"/>
              <a:gd name="connsiteX6" fmla="*/ 2222500 w 2222500"/>
              <a:gd name="connsiteY6" fmla="*/ 0 h 1989754"/>
              <a:gd name="connsiteX7" fmla="*/ 2222500 w 2222500"/>
              <a:gd name="connsiteY7" fmla="*/ 0 h 19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500" h="1989754">
                <a:moveTo>
                  <a:pt x="0" y="1981200"/>
                </a:moveTo>
                <a:cubicBezTo>
                  <a:pt x="245533" y="1988608"/>
                  <a:pt x="491067" y="1996017"/>
                  <a:pt x="736600" y="1981200"/>
                </a:cubicBezTo>
                <a:cubicBezTo>
                  <a:pt x="982133" y="1966383"/>
                  <a:pt x="1293283" y="1957917"/>
                  <a:pt x="1473200" y="1892300"/>
                </a:cubicBezTo>
                <a:cubicBezTo>
                  <a:pt x="1653117" y="1826683"/>
                  <a:pt x="1708150" y="1773767"/>
                  <a:pt x="1816100" y="1587500"/>
                </a:cubicBezTo>
                <a:cubicBezTo>
                  <a:pt x="1924050" y="1401233"/>
                  <a:pt x="2053167" y="1039283"/>
                  <a:pt x="2120900" y="774700"/>
                </a:cubicBezTo>
                <a:cubicBezTo>
                  <a:pt x="2188633" y="510117"/>
                  <a:pt x="2222500" y="0"/>
                  <a:pt x="2222500" y="0"/>
                </a:cubicBezTo>
                <a:lnTo>
                  <a:pt x="2222500" y="0"/>
                </a:lnTo>
                <a:lnTo>
                  <a:pt x="2222500" y="0"/>
                </a:lnTo>
              </a:path>
            </a:pathLst>
          </a:custGeom>
          <a:noFill/>
          <a:ln w="38100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9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ibrant">
      <a:dk1>
        <a:srgbClr val="000000"/>
      </a:dk1>
      <a:lt1>
        <a:srgbClr val="FFFFFF"/>
      </a:lt1>
      <a:dk2>
        <a:srgbClr val="000000"/>
      </a:dk2>
      <a:lt2>
        <a:srgbClr val="FE9999"/>
      </a:lt2>
      <a:accent1>
        <a:srgbClr val="0099FF"/>
      </a:accent1>
      <a:accent2>
        <a:srgbClr val="00B0F0"/>
      </a:accent2>
      <a:accent3>
        <a:srgbClr val="F88630"/>
      </a:accent3>
      <a:accent4>
        <a:srgbClr val="00B050"/>
      </a:accent4>
      <a:accent5>
        <a:srgbClr val="7030A0"/>
      </a:accent5>
      <a:accent6>
        <a:srgbClr val="FF66FF"/>
      </a:accent6>
      <a:hlink>
        <a:srgbClr val="9933FF"/>
      </a:hlink>
      <a:folHlink>
        <a:srgbClr val="BF654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3283</TotalTime>
  <Words>506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Thursday, January 31, 2013</vt:lpstr>
      <vt:lpstr>Ch12 Quiz 1 Stats</vt:lpstr>
      <vt:lpstr>Homework Check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28, 2013</dc:title>
  <dc:creator>Dria</dc:creator>
  <cp:lastModifiedBy>Dria</cp:lastModifiedBy>
  <cp:revision>32</cp:revision>
  <dcterms:created xsi:type="dcterms:W3CDTF">2013-01-28T14:40:10Z</dcterms:created>
  <dcterms:modified xsi:type="dcterms:W3CDTF">2013-02-01T00:53:23Z</dcterms:modified>
</cp:coreProperties>
</file>